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672" r:id="rId6"/>
    <p:sldId id="838" r:id="rId7"/>
    <p:sldId id="839" r:id="rId8"/>
    <p:sldId id="840" r:id="rId9"/>
    <p:sldId id="841" r:id="rId10"/>
    <p:sldId id="842" r:id="rId11"/>
    <p:sldId id="843" r:id="rId12"/>
    <p:sldId id="844" r:id="rId13"/>
    <p:sldId id="845" r:id="rId14"/>
    <p:sldId id="846" r:id="rId15"/>
    <p:sldId id="847" r:id="rId16"/>
    <p:sldId id="848" r:id="rId17"/>
    <p:sldId id="849" r:id="rId18"/>
    <p:sldId id="850" r:id="rId19"/>
    <p:sldId id="851" r:id="rId20"/>
    <p:sldId id="852" r:id="rId21"/>
    <p:sldId id="853" r:id="rId22"/>
    <p:sldId id="854" r:id="rId23"/>
    <p:sldId id="855" r:id="rId24"/>
    <p:sldId id="856" r:id="rId25"/>
    <p:sldId id="857" r:id="rId26"/>
    <p:sldId id="858" r:id="rId27"/>
    <p:sldId id="859" r:id="rId28"/>
    <p:sldId id="860" r:id="rId29"/>
    <p:sldId id="861" r:id="rId30"/>
    <p:sldId id="862" r:id="rId31"/>
    <p:sldId id="863" r:id="rId32"/>
    <p:sldId id="864" r:id="rId33"/>
    <p:sldId id="878" r:id="rId34"/>
    <p:sldId id="879" r:id="rId35"/>
    <p:sldId id="880" r:id="rId36"/>
    <p:sldId id="881" r:id="rId37"/>
    <p:sldId id="882" r:id="rId38"/>
    <p:sldId id="883" r:id="rId39"/>
    <p:sldId id="884" r:id="rId40"/>
    <p:sldId id="885" r:id="rId41"/>
    <p:sldId id="673" r:id="rId42"/>
    <p:sldId id="674" r:id="rId43"/>
    <p:sldId id="675" r:id="rId44"/>
    <p:sldId id="676" r:id="rId45"/>
    <p:sldId id="677" r:id="rId46"/>
    <p:sldId id="678" r:id="rId47"/>
    <p:sldId id="679" r:id="rId48"/>
    <p:sldId id="680" r:id="rId49"/>
    <p:sldId id="681" r:id="rId50"/>
    <p:sldId id="799" r:id="rId51"/>
    <p:sldId id="800" r:id="rId52"/>
    <p:sldId id="801" r:id="rId53"/>
    <p:sldId id="875" r:id="rId54"/>
    <p:sldId id="876" r:id="rId55"/>
    <p:sldId id="690" r:id="rId56"/>
    <p:sldId id="804" r:id="rId57"/>
    <p:sldId id="805" r:id="rId58"/>
    <p:sldId id="693" r:id="rId59"/>
    <p:sldId id="694" r:id="rId60"/>
    <p:sldId id="806" r:id="rId61"/>
    <p:sldId id="807" r:id="rId62"/>
    <p:sldId id="808" r:id="rId63"/>
    <p:sldId id="809" r:id="rId64"/>
    <p:sldId id="810" r:id="rId65"/>
    <p:sldId id="811" r:id="rId66"/>
    <p:sldId id="812" r:id="rId67"/>
    <p:sldId id="813" r:id="rId68"/>
    <p:sldId id="814" r:id="rId69"/>
    <p:sldId id="815" r:id="rId70"/>
    <p:sldId id="816" r:id="rId71"/>
    <p:sldId id="817" r:id="rId72"/>
    <p:sldId id="818" r:id="rId73"/>
    <p:sldId id="819" r:id="rId74"/>
    <p:sldId id="712" r:id="rId75"/>
    <p:sldId id="820" r:id="rId76"/>
    <p:sldId id="821" r:id="rId77"/>
    <p:sldId id="822" r:id="rId78"/>
    <p:sldId id="823" r:id="rId79"/>
    <p:sldId id="824" r:id="rId80"/>
    <p:sldId id="825" r:id="rId81"/>
    <p:sldId id="826" r:id="rId82"/>
    <p:sldId id="827" r:id="rId83"/>
    <p:sldId id="764" r:id="rId84"/>
    <p:sldId id="772" r:id="rId85"/>
    <p:sldId id="773" r:id="rId86"/>
    <p:sldId id="774" r:id="rId8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638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42.png"/><Relationship Id="rId7" Type="http://schemas.openxmlformats.org/officeDocument/2006/relationships/image" Target="../media/image4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42.png"/><Relationship Id="rId7" Type="http://schemas.openxmlformats.org/officeDocument/2006/relationships/image" Target="../media/image4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0" Type="http://schemas.openxmlformats.org/officeDocument/2006/relationships/image" Target="../media/image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5.png"/><Relationship Id="rId7" Type="http://schemas.openxmlformats.org/officeDocument/2006/relationships/image" Target="../media/image51.png"/><Relationship Id="rId12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5" Type="http://schemas.openxmlformats.org/officeDocument/2006/relationships/image" Target="../media/image46.png"/><Relationship Id="rId10" Type="http://schemas.openxmlformats.org/officeDocument/2006/relationships/image" Target="../media/image65.png"/><Relationship Id="rId4" Type="http://schemas.openxmlformats.org/officeDocument/2006/relationships/image" Target="../media/image43.pn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00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5" Type="http://schemas.openxmlformats.org/officeDocument/2006/relationships/image" Target="../media/image46.png"/><Relationship Id="rId15" Type="http://schemas.openxmlformats.org/officeDocument/2006/relationships/image" Target="../media/image66.png"/><Relationship Id="rId10" Type="http://schemas.openxmlformats.org/officeDocument/2006/relationships/image" Target="../media/image65.png"/><Relationship Id="rId4" Type="http://schemas.openxmlformats.org/officeDocument/2006/relationships/image" Target="../media/image43.png"/><Relationship Id="rId9" Type="http://schemas.openxmlformats.org/officeDocument/2006/relationships/image" Target="../media/image64.png"/><Relationship Id="rId14" Type="http://schemas.openxmlformats.org/officeDocument/2006/relationships/image" Target="../media/image6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00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34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5" Type="http://schemas.openxmlformats.org/officeDocument/2006/relationships/image" Target="../media/image46.png"/><Relationship Id="rId15" Type="http://schemas.openxmlformats.org/officeDocument/2006/relationships/image" Target="../media/image68.png"/><Relationship Id="rId10" Type="http://schemas.openxmlformats.org/officeDocument/2006/relationships/image" Target="../media/image67.png"/><Relationship Id="rId4" Type="http://schemas.openxmlformats.org/officeDocument/2006/relationships/image" Target="../media/image43.png"/><Relationship Id="rId9" Type="http://schemas.openxmlformats.org/officeDocument/2006/relationships/image" Target="../media/image64.png"/><Relationship Id="rId14" Type="http://schemas.openxmlformats.org/officeDocument/2006/relationships/image" Target="../media/image6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2.png"/><Relationship Id="rId2" Type="http://schemas.openxmlformats.org/officeDocument/2006/relationships/image" Target="../media/image78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7" Type="http://schemas.openxmlformats.org/officeDocument/2006/relationships/image" Target="../media/image84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Section 9.1</a:t>
            </a:r>
          </a:p>
          <a:p>
            <a:pPr eaLnBrk="1" hangingPunct="1"/>
            <a:r>
              <a:rPr lang="en-US" dirty="0" smtClean="0"/>
              <a:t>Graphing Linear Equations and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Ordered pairs,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are solutions to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equations that contain two varia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bles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87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  Is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2800" dirty="0" smtClean="0"/>
                  <a:t> a solution 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2520" y="3733800"/>
                <a:ext cx="2784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3(4)−2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520" y="3733800"/>
                <a:ext cx="278473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0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Ordered pairs,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are solutions to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equations that contain two varia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bles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87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  Is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 smtClean="0"/>
                  <a:t> a solution 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2520" y="3691076"/>
                <a:ext cx="27687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3(4)−2(5)=2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520" y="3691076"/>
                <a:ext cx="276870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8912" y="4302205"/>
                <a:ext cx="21723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−10=2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12" y="4302205"/>
                <a:ext cx="217239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00323" y="4911805"/>
                <a:ext cx="1148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23" y="4911805"/>
                <a:ext cx="114884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6800" y="5486400"/>
                <a:ext cx="53505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(4,5)</m:t>
                    </m:r>
                  </m:oMath>
                </a14:m>
                <a:r>
                  <a:rPr lang="en-US" sz="2800" dirty="0" smtClean="0"/>
                  <a:t> is a solution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86400"/>
                <a:ext cx="5350567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78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Ordered pairs,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are solutions to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equations that contain two varia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bles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87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  Is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6,4</m:t>
                        </m:r>
                      </m:e>
                    </m:d>
                  </m:oMath>
                </a14:m>
                <a:r>
                  <a:rPr lang="en-US" sz="2800" dirty="0" smtClean="0"/>
                  <a:t> a solution 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Ordered pairs,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are solutions to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equations that contain two varia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bles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87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  Is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6,4</m:t>
                        </m:r>
                      </m:e>
                    </m:d>
                  </m:oMath>
                </a14:m>
                <a:r>
                  <a:rPr lang="en-US" sz="2800" dirty="0" smtClean="0"/>
                  <a:t> a solution 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2520" y="3810000"/>
                <a:ext cx="22445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520" y="3810000"/>
                <a:ext cx="224452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Ordered pairs,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are solutions to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equations that contain two varia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bles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87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  Is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4</m:t>
                        </m:r>
                      </m:e>
                    </m:d>
                  </m:oMath>
                </a14:m>
                <a:r>
                  <a:rPr lang="en-US" sz="2800" dirty="0" smtClean="0"/>
                  <a:t> a solution 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2520" y="3810000"/>
                <a:ext cx="24943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520" y="3810000"/>
                <a:ext cx="249433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0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Ordered pairs,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are solutions to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equations that contain two varia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bles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87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  Is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800" dirty="0" smtClean="0"/>
                  <a:t> a solution 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2520" y="3733800"/>
                <a:ext cx="2784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3(6)−2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520" y="3733800"/>
                <a:ext cx="278473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3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Ordered pairs,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are solutions to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equations that contain two varia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bles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87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  Is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 smtClean="0"/>
                  <a:t> a solution 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2520" y="3691076"/>
                <a:ext cx="27687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3(6)−2(4)=2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520" y="3691076"/>
                <a:ext cx="276870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8912" y="4302205"/>
                <a:ext cx="1973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−8=2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12" y="4302205"/>
                <a:ext cx="197361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00323" y="4911805"/>
                <a:ext cx="13476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23" y="4911805"/>
                <a:ext cx="134761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6800" y="5486400"/>
                <a:ext cx="59500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(6,4)</m:t>
                    </m:r>
                  </m:oMath>
                </a14:m>
                <a:r>
                  <a:rPr lang="en-US" sz="2800" dirty="0" smtClean="0"/>
                  <a:t> is a not solution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86400"/>
                <a:ext cx="595009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9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14" y="1600200"/>
            <a:ext cx="8785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given one of the values of an ordered pair, we can determine the value of the other variable using the given equation.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23209" y="3559794"/>
                <a:ext cx="1234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(4,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209" y="3559794"/>
                <a:ext cx="123469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9000" y="4419600"/>
                <a:ext cx="15351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,−2)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419600"/>
                <a:ext cx="15351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6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667000"/>
                <a:ext cx="2528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67000"/>
                <a:ext cx="252844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657955"/>
              </p:ext>
            </p:extLst>
          </p:nvPr>
        </p:nvGraphicFramePr>
        <p:xfrm>
          <a:off x="990600" y="3352800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429000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429000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441878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441878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4136406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36406"/>
                <a:ext cx="50526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90800"/>
                <a:ext cx="2528449" cy="707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90800"/>
                <a:ext cx="2528449" cy="7075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103350"/>
              </p:ext>
            </p:extLst>
          </p:nvPr>
        </p:nvGraphicFramePr>
        <p:xfrm>
          <a:off x="990600" y="3214400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352800"/>
                <a:ext cx="508088" cy="707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352800"/>
                <a:ext cx="508088" cy="7075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365678"/>
                <a:ext cx="513859" cy="707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365678"/>
                <a:ext cx="513859" cy="7075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4060206"/>
                <a:ext cx="522899" cy="707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060206"/>
                <a:ext cx="522899" cy="7075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1951" y="2971800"/>
                <a:ext cx="2894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51" y="2971800"/>
                <a:ext cx="28949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1430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9.1: Graphing Linear Equations and Functions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9.2/19.4(1):  Graphing Linear Equations, Distance Formula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9.3: Slope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9.4 : Writing the Equation of a Line</a:t>
            </a:r>
          </a:p>
        </p:txBody>
      </p:sp>
    </p:spTree>
    <p:extLst>
      <p:ext uri="{BB962C8B-B14F-4D97-AF65-F5344CB8AC3E}">
        <p14:creationId xmlns:p14="http://schemas.microsoft.com/office/powerpoint/2010/main" val="4226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1543"/>
              </p:ext>
            </p:extLst>
          </p:nvPr>
        </p:nvGraphicFramePr>
        <p:xfrm>
          <a:off x="990600" y="3200400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1951" y="2971800"/>
                <a:ext cx="2894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+2(1)=−6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51" y="2971800"/>
                <a:ext cx="28949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43257" y="3606225"/>
                <a:ext cx="23481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257" y="3606225"/>
                <a:ext cx="234814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15328" y="4215825"/>
                <a:ext cx="1576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328" y="4215825"/>
                <a:ext cx="157607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9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19956"/>
              </p:ext>
            </p:extLst>
          </p:nvPr>
        </p:nvGraphicFramePr>
        <p:xfrm>
          <a:off x="990600" y="3200400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1951" y="2971800"/>
                <a:ext cx="2894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+2(1)=−6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51" y="2971800"/>
                <a:ext cx="28949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43257" y="3606225"/>
                <a:ext cx="23481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257" y="3606225"/>
                <a:ext cx="234814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15328" y="4215825"/>
                <a:ext cx="1576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328" y="4215825"/>
                <a:ext cx="157607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00589" y="4953000"/>
                <a:ext cx="60910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The solution would be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89" y="4953000"/>
                <a:ext cx="6091012" cy="954107"/>
              </a:xfrm>
              <a:prstGeom prst="rect">
                <a:avLst/>
              </a:prstGeom>
              <a:blipFill rotWithShape="1">
                <a:blip r:embed="rId10"/>
                <a:stretch>
                  <a:fillRect l="-2102" t="-6410" r="-210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2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90632"/>
              </p:ext>
            </p:extLst>
          </p:nvPr>
        </p:nvGraphicFramePr>
        <p:xfrm>
          <a:off x="990600" y="3200400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3000" y="4724400"/>
                <a:ext cx="522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24400"/>
                <a:ext cx="52289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7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78451"/>
              </p:ext>
            </p:extLst>
          </p:nvPr>
        </p:nvGraphicFramePr>
        <p:xfrm>
          <a:off x="990600" y="3200400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1951" y="2971800"/>
                <a:ext cx="2543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51" y="2971800"/>
                <a:ext cx="254326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3000" y="4754434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54434"/>
                <a:ext cx="5229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8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25896"/>
              </p:ext>
            </p:extLst>
          </p:nvPr>
        </p:nvGraphicFramePr>
        <p:xfrm>
          <a:off x="990600" y="3200400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1951" y="2971800"/>
                <a:ext cx="25256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51" y="2971800"/>
                <a:ext cx="252562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01904" y="3606225"/>
                <a:ext cx="20370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904" y="3606225"/>
                <a:ext cx="203709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86400" y="4215825"/>
                <a:ext cx="1581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215825"/>
                <a:ext cx="158184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3000" y="4754434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54434"/>
                <a:ext cx="5229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3473" y="4754434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73" y="4754434"/>
                <a:ext cx="82907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2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02188"/>
                <a:ext cx="2528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02188"/>
                <a:ext cx="252844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680673"/>
              </p:ext>
            </p:extLst>
          </p:nvPr>
        </p:nvGraphicFramePr>
        <p:xfrm>
          <a:off x="990600" y="3187988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242582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42582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255460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255460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3949988"/>
                <a:ext cx="522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49988"/>
                <a:ext cx="5228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1951" y="2971800"/>
                <a:ext cx="25256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51" y="2971800"/>
                <a:ext cx="252562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01904" y="3606225"/>
                <a:ext cx="20370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904" y="3606225"/>
                <a:ext cx="203709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86400" y="4215825"/>
                <a:ext cx="1581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215825"/>
                <a:ext cx="158184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949988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49988"/>
                <a:ext cx="82907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3000" y="4742022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42022"/>
                <a:ext cx="5229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3473" y="4742022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73" y="4742022"/>
                <a:ext cx="82907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00589" y="4953000"/>
                <a:ext cx="60910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The solution would be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89" y="4953000"/>
                <a:ext cx="6091012" cy="954107"/>
              </a:xfrm>
              <a:prstGeom prst="rect">
                <a:avLst/>
              </a:prstGeom>
              <a:blipFill rotWithShape="1">
                <a:blip r:embed="rId12"/>
                <a:stretch>
                  <a:fillRect l="-2102" t="-6410" r="-210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1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02188"/>
                <a:ext cx="2528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02188"/>
                <a:ext cx="252844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77296"/>
              </p:ext>
            </p:extLst>
          </p:nvPr>
        </p:nvGraphicFramePr>
        <p:xfrm>
          <a:off x="990600" y="3187988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242582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42582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255460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255460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3949988"/>
                <a:ext cx="522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49988"/>
                <a:ext cx="5228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1951" y="2971800"/>
                <a:ext cx="25256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51" y="2971800"/>
                <a:ext cx="252562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949988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49988"/>
                <a:ext cx="82907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3000" y="4742022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42022"/>
                <a:ext cx="5229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3473" y="4742022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73" y="4742022"/>
                <a:ext cx="82907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4521" y="5349335"/>
                <a:ext cx="38504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521" y="5349335"/>
                <a:ext cx="385041" cy="6685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0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62876"/>
              </p:ext>
            </p:extLst>
          </p:nvPr>
        </p:nvGraphicFramePr>
        <p:xfrm>
          <a:off x="990600" y="3200400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79805" y="2850011"/>
                <a:ext cx="3056350" cy="119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05" y="2850011"/>
                <a:ext cx="3056350" cy="1198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3000" y="4754434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54434"/>
                <a:ext cx="5229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3473" y="4754434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73" y="4754434"/>
                <a:ext cx="82907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4521" y="5361747"/>
                <a:ext cx="39626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521" y="5361747"/>
                <a:ext cx="396262" cy="6685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6656"/>
              </p:ext>
            </p:extLst>
          </p:nvPr>
        </p:nvGraphicFramePr>
        <p:xfrm>
          <a:off x="990600" y="3200400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79805" y="2804748"/>
                <a:ext cx="3056350" cy="119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05" y="2804748"/>
                <a:ext cx="3056350" cy="1198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3000" y="4754434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54434"/>
                <a:ext cx="5229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3473" y="4754434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73" y="4754434"/>
                <a:ext cx="82907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4521" y="5361747"/>
                <a:ext cx="39626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521" y="5361747"/>
                <a:ext cx="396262" cy="6685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1569" y="3974812"/>
                <a:ext cx="22922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+3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569" y="3974812"/>
                <a:ext cx="2292231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67728" y="4596825"/>
                <a:ext cx="1576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728" y="4596825"/>
                <a:ext cx="1576072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2507" y="5445488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07" y="5445488"/>
                <a:ext cx="829073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3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62" y="1447800"/>
            <a:ext cx="878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Example: Complete each ordered pair so that it is a solution of the given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14600"/>
                <a:ext cx="252844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49882"/>
              </p:ext>
            </p:extLst>
          </p:nvPr>
        </p:nvGraphicFramePr>
        <p:xfrm>
          <a:off x="990600" y="3200400"/>
          <a:ext cx="1600200" cy="290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727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54994"/>
                <a:ext cx="508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24" y="3267872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62400"/>
                <a:ext cx="5228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79805" y="2804748"/>
                <a:ext cx="3056350" cy="119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05" y="2804748"/>
                <a:ext cx="3056350" cy="1198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62400"/>
                <a:ext cx="82907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3000" y="4754434"/>
                <a:ext cx="522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54434"/>
                <a:ext cx="5229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3473" y="4754434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73" y="4754434"/>
                <a:ext cx="82907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4521" y="5361747"/>
                <a:ext cx="39626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521" y="5361747"/>
                <a:ext cx="396262" cy="6685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1569" y="3974812"/>
                <a:ext cx="22922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+3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569" y="3974812"/>
                <a:ext cx="2292231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67728" y="4596825"/>
                <a:ext cx="1576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728" y="4596825"/>
                <a:ext cx="1576072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2507" y="5445488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−9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07" y="5445488"/>
                <a:ext cx="829073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00589" y="5105400"/>
                <a:ext cx="6091012" cy="116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The solution would be the ordered pair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89" y="5105400"/>
                <a:ext cx="6091012" cy="1168077"/>
              </a:xfrm>
              <a:prstGeom prst="rect">
                <a:avLst/>
              </a:prstGeom>
              <a:blipFill rotWithShape="1">
                <a:blip r:embed="rId16"/>
                <a:stretch>
                  <a:fillRect l="-2102" t="-5236" r="-2102"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0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2209800"/>
                <a:ext cx="219758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</a:rPr>
                        <m:t>(</m:t>
                      </m:r>
                      <m:r>
                        <a:rPr lang="en-US" sz="6000" b="0" i="1" smtClean="0">
                          <a:latin typeface="Cambria Math"/>
                        </a:rPr>
                        <m:t>𝑥</m:t>
                      </m:r>
                      <m:r>
                        <a:rPr lang="en-US" sz="6000" b="0" i="1" smtClean="0">
                          <a:latin typeface="Cambria Math"/>
                        </a:rPr>
                        <m:t>,</m:t>
                      </m:r>
                      <m:r>
                        <a:rPr lang="en-US" sz="6000" b="0" i="1" smtClean="0">
                          <a:latin typeface="Cambria Math"/>
                        </a:rPr>
                        <m:t>𝑦</m:t>
                      </m:r>
                      <m:r>
                        <a:rPr lang="en-US" sz="6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209800"/>
                <a:ext cx="2197589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1373" y="1295400"/>
            <a:ext cx="8720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ordered pair consists of two values written in parentheses, separated by a comma.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84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6" y="1600200"/>
            <a:ext cx="9041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several different forms of a linear equation, but all of the forms have two things in common.</a:t>
            </a:r>
          </a:p>
          <a:p>
            <a:endParaRPr lang="en-US" sz="3200" dirty="0"/>
          </a:p>
          <a:p>
            <a:r>
              <a:rPr lang="en-US" sz="3200" dirty="0" smtClean="0"/>
              <a:t>   The exponent of every variable is 1.</a:t>
            </a:r>
          </a:p>
          <a:p>
            <a:endParaRPr lang="en-US" sz="3200" dirty="0"/>
          </a:p>
          <a:p>
            <a:r>
              <a:rPr lang="en-US" sz="3200" dirty="0" smtClean="0"/>
              <a:t>   No term has more than one variable.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38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160" y="1600200"/>
            <a:ext cx="896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are the forms of a linear equation that you will work with in this course.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3556575"/>
                <a:ext cx="2911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𝑨𝒙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𝑩𝒚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556575"/>
                <a:ext cx="2911373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77970" y="2860649"/>
            <a:ext cx="2651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Standard Form</a:t>
            </a:r>
            <a:endParaRPr 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8787" y="4394775"/>
                <a:ext cx="38275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𝐸𝑥</m:t>
                      </m:r>
                      <m:r>
                        <a:rPr lang="en-US" sz="3200" b="0" i="1" smtClean="0">
                          <a:latin typeface="Cambria Math"/>
                        </a:rPr>
                        <m:t>:  −3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787" y="4394775"/>
                <a:ext cx="382758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8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160" y="1524000"/>
            <a:ext cx="896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are the forms of a linear equation that you will work with in this course.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3480375"/>
                <a:ext cx="26901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𝒎𝒙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480375"/>
                <a:ext cx="269016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52600" y="2784449"/>
            <a:ext cx="6308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Slope – Intercept (Function) Form</a:t>
            </a:r>
            <a:endParaRPr 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8787" y="4318575"/>
                <a:ext cx="3134576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𝐸𝑥</m:t>
                      </m:r>
                      <m:r>
                        <a:rPr lang="en-US" sz="3200" b="0" i="1" smtClean="0">
                          <a:latin typeface="Cambria Math"/>
                        </a:rPr>
                        <m:t>: 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787" y="4318575"/>
                <a:ext cx="3134576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8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0"/>
            <a:ext cx="896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are the forms of a linear equation that you will work with in this course.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62040" y="3480375"/>
                <a:ext cx="43267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0" y="3480375"/>
                <a:ext cx="432676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96810" y="2784449"/>
            <a:ext cx="3542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Point – Slope  Form</a:t>
            </a:r>
            <a:endParaRPr 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67627" y="4318575"/>
                <a:ext cx="41221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𝐸𝑥</m:t>
                      </m:r>
                      <m:r>
                        <a:rPr lang="en-US" sz="3200" b="0" i="1" smtClean="0">
                          <a:latin typeface="Cambria Math"/>
                        </a:rPr>
                        <m:t>: 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−5=4(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27" y="4318575"/>
                <a:ext cx="412215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5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160" y="1447800"/>
            <a:ext cx="896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are the forms of a linear equation that you will work with in this course.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2362" y="3425640"/>
                <a:ext cx="14462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362" y="3425640"/>
                <a:ext cx="144623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19400" y="2708249"/>
            <a:ext cx="3646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Horizontal Line Form</a:t>
            </a:r>
            <a:endParaRPr 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6871" y="4242375"/>
                <a:ext cx="24257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𝐸𝑥</m:t>
                      </m:r>
                      <m:r>
                        <a:rPr lang="en-US" sz="3200" b="0" i="1" smtClean="0">
                          <a:latin typeface="Cambria Math"/>
                        </a:rPr>
                        <m:t>: 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871" y="4242375"/>
                <a:ext cx="242572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4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160" y="1600200"/>
            <a:ext cx="896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are the forms of a linear equation that you will work with in this course.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4776" y="3556575"/>
                <a:ext cx="14430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776" y="3556575"/>
                <a:ext cx="144302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77970" y="2860649"/>
            <a:ext cx="3181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Vertical Line Form</a:t>
            </a:r>
            <a:endParaRPr 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79396" y="4394774"/>
                <a:ext cx="21137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𝐸𝑥</m:t>
                      </m:r>
                      <m:r>
                        <a:rPr lang="en-US" sz="3200" b="0" i="1" smtClean="0">
                          <a:latin typeface="Cambria Math"/>
                        </a:rPr>
                        <m:t>:  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396" y="4394774"/>
                <a:ext cx="211378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752600"/>
                <a:ext cx="89916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As you have probably noticed, when filling in a table of values the function (slope-intercept)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of the equation is easier to complete calculations with.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For that reason it is important to know how to convert between the forms of the linear equation.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Note: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is called function notation.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52600"/>
                <a:ext cx="8991600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356" t="-1724" b="-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438400" y="1066800"/>
            <a:ext cx="4134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1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2057400"/>
                <a:ext cx="89268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Rewrite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sz="2800" dirty="0" smtClean="0"/>
                  <a:t> in function notation.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057400"/>
                <a:ext cx="892686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366" t="-11765" r="-20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0200" y="2941519"/>
                <a:ext cx="26495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941519"/>
                <a:ext cx="264950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23594" y="3500319"/>
                <a:ext cx="2381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=10+4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594" y="3500319"/>
                <a:ext cx="238180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95600" y="4048780"/>
                <a:ext cx="19842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=5+2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048780"/>
                <a:ext cx="198426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4582180"/>
                <a:ext cx="2485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82180"/>
                <a:ext cx="248510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38400" y="1219200"/>
            <a:ext cx="4134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Notation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0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89318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Cartesian coordinate plane is more commonly known as the </a:t>
            </a:r>
            <a:r>
              <a:rPr lang="en-US" sz="2800" b="1" dirty="0" smtClean="0">
                <a:solidFill>
                  <a:srgbClr val="FF0000"/>
                </a:solidFill>
              </a:rPr>
              <a:t>rectangular coordinate plane</a:t>
            </a:r>
            <a:r>
              <a:rPr lang="en-US" sz="2800" dirty="0" smtClean="0"/>
              <a:t>.  In this course I may refer to the coordinate plane by either name.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00400"/>
            <a:ext cx="274711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87" y="1769983"/>
            <a:ext cx="89221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rectangular coordinate plane consists of two real </a:t>
            </a:r>
            <a:r>
              <a:rPr lang="en-US" sz="2800" dirty="0" smtClean="0"/>
              <a:t>number lines</a:t>
            </a:r>
            <a:r>
              <a:rPr lang="en-US" sz="2800" dirty="0"/>
              <a:t>, called </a:t>
            </a:r>
            <a:r>
              <a:rPr lang="en-US" sz="2800" b="1" dirty="0">
                <a:solidFill>
                  <a:srgbClr val="FF0000"/>
                </a:solidFill>
              </a:rPr>
              <a:t>axes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2209800"/>
                <a:ext cx="219758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</a:rPr>
                        <m:t>(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6000" b="0" i="1" smtClean="0">
                          <a:latin typeface="Cambria Math"/>
                        </a:rPr>
                        <m:t>,</m:t>
                      </m:r>
                      <m:r>
                        <a:rPr lang="en-US" sz="6000" b="0" i="1" smtClean="0">
                          <a:latin typeface="Cambria Math"/>
                        </a:rPr>
                        <m:t>𝑦</m:t>
                      </m:r>
                      <m:r>
                        <a:rPr lang="en-US" sz="6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209800"/>
                <a:ext cx="2197589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1373" y="1295400"/>
            <a:ext cx="8720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ordered pair consists of two values written in parentheses, separated by a comma.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2787" y="3766604"/>
            <a:ext cx="872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first value is called the </a:t>
            </a:r>
            <a:r>
              <a:rPr lang="en-US" sz="2800" b="1" dirty="0" smtClean="0">
                <a:solidFill>
                  <a:srgbClr val="FF0000"/>
                </a:solidFill>
              </a:rPr>
              <a:t>x – coordinate and </a:t>
            </a:r>
            <a:r>
              <a:rPr lang="en-US" sz="2800" dirty="0" smtClean="0"/>
              <a:t>is also referred to as the </a:t>
            </a:r>
            <a:r>
              <a:rPr lang="en-US" sz="2800" b="1" dirty="0" smtClean="0">
                <a:solidFill>
                  <a:srgbClr val="FF0000"/>
                </a:solidFill>
              </a:rPr>
              <a:t>domain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input value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37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87" y="1295400"/>
            <a:ext cx="89221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rectangular coordinate plane consists of two real </a:t>
            </a:r>
            <a:r>
              <a:rPr lang="en-US" sz="2800" dirty="0" smtClean="0"/>
              <a:t>number lines</a:t>
            </a:r>
            <a:r>
              <a:rPr lang="en-US" sz="2800" dirty="0"/>
              <a:t>, called axes.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487" y="2595010"/>
            <a:ext cx="472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horizontal number line</a:t>
            </a:r>
          </a:p>
          <a:p>
            <a:r>
              <a:rPr lang="en-US" sz="2800" dirty="0"/>
              <a:t>is called the </a:t>
            </a:r>
            <a:r>
              <a:rPr lang="en-US" sz="2800" b="1" dirty="0">
                <a:solidFill>
                  <a:srgbClr val="FF0000"/>
                </a:solidFill>
              </a:rPr>
              <a:t>x – axis</a:t>
            </a:r>
            <a:r>
              <a:rPr lang="en-US" sz="2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44" y="2945691"/>
            <a:ext cx="2696956" cy="269310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679918" y="4267200"/>
            <a:ext cx="301628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2400" y="406141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 - axis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87" y="1295400"/>
            <a:ext cx="89221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rectangular coordinate plane consists of two real </a:t>
            </a:r>
            <a:r>
              <a:rPr lang="en-US" sz="2800" dirty="0" smtClean="0"/>
              <a:t>number lines</a:t>
            </a:r>
            <a:r>
              <a:rPr lang="en-US" sz="2800" dirty="0"/>
              <a:t>, called axes.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487" y="2595010"/>
            <a:ext cx="472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horizontal number line</a:t>
            </a:r>
          </a:p>
          <a:p>
            <a:r>
              <a:rPr lang="en-US" sz="3200" dirty="0"/>
              <a:t>is called the x – axis.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44" y="2667000"/>
            <a:ext cx="2925556" cy="292138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324600" y="2649618"/>
            <a:ext cx="0" cy="321778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21751" y="3943025"/>
            <a:ext cx="83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- axis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163" y="3896016"/>
            <a:ext cx="4025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vertical number line</a:t>
            </a:r>
          </a:p>
          <a:p>
            <a:r>
              <a:rPr lang="en-US" sz="2800" dirty="0" smtClean="0"/>
              <a:t>is called the </a:t>
            </a:r>
            <a:r>
              <a:rPr lang="en-US" sz="2800" b="1" dirty="0" smtClean="0">
                <a:solidFill>
                  <a:srgbClr val="FF0000"/>
                </a:solidFill>
              </a:rPr>
              <a:t>y – axis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209800"/>
            <a:ext cx="83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b="1" dirty="0" smtClean="0">
                <a:solidFill>
                  <a:srgbClr val="FF0000"/>
                </a:solidFill>
              </a:rPr>
              <a:t> - axis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87" y="1295400"/>
            <a:ext cx="89221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rectangular coordinate plane consists of two real </a:t>
            </a:r>
            <a:r>
              <a:rPr lang="en-US" sz="2800" dirty="0" smtClean="0"/>
              <a:t>number lines</a:t>
            </a:r>
            <a:r>
              <a:rPr lang="en-US" sz="2800" dirty="0"/>
              <a:t>, called axes.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487" y="2362200"/>
            <a:ext cx="472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horizontal number line</a:t>
            </a:r>
          </a:p>
          <a:p>
            <a:r>
              <a:rPr lang="en-US" sz="2800" dirty="0"/>
              <a:t>is called the x – axis.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44" y="2667000"/>
            <a:ext cx="2925556" cy="2921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58037" y="3943025"/>
            <a:ext cx="83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- axis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163" y="3429000"/>
            <a:ext cx="4025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vertical number line</a:t>
            </a:r>
          </a:p>
          <a:p>
            <a:r>
              <a:rPr lang="en-US" sz="2800" dirty="0" smtClean="0"/>
              <a:t>is called the y – axis.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892136" y="2177534"/>
            <a:ext cx="83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- axis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4495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The intersection point of the </a:t>
            </a:r>
            <a:r>
              <a:rPr lang="en-US" sz="2800" dirty="0" smtClean="0"/>
              <a:t>two </a:t>
            </a:r>
            <a:r>
              <a:rPr lang="en-US" sz="2800" dirty="0"/>
              <a:t>axes is called the </a:t>
            </a:r>
            <a:r>
              <a:rPr lang="en-US" sz="2800" b="1" dirty="0">
                <a:solidFill>
                  <a:srgbClr val="FF0000"/>
                </a:solidFill>
              </a:rPr>
              <a:t>origin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752100" y="4114800"/>
            <a:ext cx="572500" cy="6191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2289" y="4626017"/>
            <a:ext cx="7344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origin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2" y="2172954"/>
            <a:ext cx="335759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585" y="1447800"/>
            <a:ext cx="8317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x and y axis divide the coordinate plane into four equal parts </a:t>
            </a:r>
          </a:p>
          <a:p>
            <a:r>
              <a:rPr lang="en-US" sz="2800" dirty="0" smtClean="0"/>
              <a:t>called </a:t>
            </a:r>
            <a:r>
              <a:rPr lang="en-US" sz="2800" b="1" dirty="0" smtClean="0">
                <a:solidFill>
                  <a:srgbClr val="FF0000"/>
                </a:solidFill>
              </a:rPr>
              <a:t>quadrants.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97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57" y="2209800"/>
            <a:ext cx="3433899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586" y="1429470"/>
            <a:ext cx="8317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x and y axis divide the coordinate plane into four equal parts </a:t>
            </a:r>
          </a:p>
          <a:p>
            <a:r>
              <a:rPr lang="en-US" sz="2800" dirty="0" smtClean="0"/>
              <a:t>called quadrants.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769" y="3210580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Quadrant 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0121" y="2146300"/>
            <a:ext cx="1680435" cy="1752600"/>
          </a:xfrm>
          <a:prstGeom prst="rect">
            <a:avLst/>
          </a:prstGeom>
          <a:solidFill>
            <a:srgbClr val="FFFF00">
              <a:alpha val="5098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5934" y="2927330"/>
            <a:ext cx="14654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Quadrant </a:t>
            </a:r>
            <a:r>
              <a:rPr lang="en-US" sz="2000" b="1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7186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981201"/>
            <a:ext cx="3429000" cy="3424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586" y="1434405"/>
            <a:ext cx="8317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x and y axis divide the coordinate plane into four equal parts </a:t>
            </a:r>
          </a:p>
          <a:p>
            <a:r>
              <a:rPr lang="en-US" sz="2800" dirty="0" smtClean="0"/>
              <a:t>called quadrants.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769" y="2927330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15874" y="1967540"/>
            <a:ext cx="1713428" cy="1747895"/>
          </a:xfrm>
          <a:prstGeom prst="rect">
            <a:avLst/>
          </a:prstGeom>
          <a:solidFill>
            <a:srgbClr val="FFFF00">
              <a:alpha val="61176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85135" y="2727275"/>
            <a:ext cx="13933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Quadrant </a:t>
            </a:r>
            <a:r>
              <a:rPr lang="en-US" sz="2000" dirty="0"/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727275"/>
            <a:ext cx="15648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Quadrant </a:t>
            </a:r>
            <a:r>
              <a:rPr lang="en-US" b="1" dirty="0" smtClean="0">
                <a:solidFill>
                  <a:srgbClr val="FF0000"/>
                </a:solidFill>
              </a:rPr>
              <a:t>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519" y="3453825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Quadrant II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981201"/>
            <a:ext cx="3657600" cy="3652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16" y="1434405"/>
            <a:ext cx="8317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x and y axis divide the coordinate plane into four equal parts </a:t>
            </a:r>
          </a:p>
          <a:p>
            <a:r>
              <a:rPr lang="en-US" sz="2800" dirty="0" smtClean="0"/>
              <a:t>called quadrants.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769" y="2927330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15874" y="3807392"/>
            <a:ext cx="1827728" cy="1826191"/>
          </a:xfrm>
          <a:prstGeom prst="rect">
            <a:avLst/>
          </a:prstGeom>
          <a:solidFill>
            <a:srgbClr val="FFFF00">
              <a:alpha val="61176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2819400"/>
            <a:ext cx="13933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Quadrant </a:t>
            </a:r>
            <a:r>
              <a:rPr lang="en-US" sz="2000" dirty="0"/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2829359"/>
            <a:ext cx="14638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Quadrant II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3519" y="3453825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II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5360" y="3987225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Quadrant III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2066" y="4632131"/>
            <a:ext cx="16065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Quadrant III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981201"/>
            <a:ext cx="3657600" cy="3652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16" y="1434405"/>
            <a:ext cx="8317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x and y axis divide the coordinate plane into four equal parts </a:t>
            </a:r>
          </a:p>
          <a:p>
            <a:r>
              <a:rPr lang="en-US" sz="2800" dirty="0" smtClean="0"/>
              <a:t>called quadrants.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769" y="2927330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944672" y="3807392"/>
            <a:ext cx="1827728" cy="1826191"/>
          </a:xfrm>
          <a:prstGeom prst="rect">
            <a:avLst/>
          </a:prstGeom>
          <a:solidFill>
            <a:srgbClr val="FFFF00">
              <a:alpha val="61176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2819400"/>
            <a:ext cx="13933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Quadrant </a:t>
            </a:r>
            <a:r>
              <a:rPr lang="en-US" sz="2000" dirty="0"/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2829359"/>
            <a:ext cx="14638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Quadrant II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3519" y="3453825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II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5360" y="3987225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III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2066" y="4632131"/>
            <a:ext cx="15343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Quadrant III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33400" y="4495800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Quadrant IV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40042" y="4632131"/>
            <a:ext cx="163698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Quadrant IV</a:t>
            </a:r>
          </a:p>
        </p:txBody>
      </p:sp>
    </p:spTree>
    <p:extLst>
      <p:ext uri="{BB962C8B-B14F-4D97-AF65-F5344CB8AC3E}">
        <p14:creationId xmlns:p14="http://schemas.microsoft.com/office/powerpoint/2010/main" val="2444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373" y="1371600"/>
            <a:ext cx="8796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coordinate plane consists of an infinite number of points.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85" y="2260393"/>
            <a:ext cx="3276815" cy="32721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91200" y="266700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10400" y="3230881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91400" y="251460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58000" y="4092153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67600" y="4373881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81600" y="4318824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53000" y="375051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85645" y="518160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95776" y="372765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7263" y="2661344"/>
            <a:ext cx="4218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 point represents a </a:t>
            </a:r>
            <a:r>
              <a:rPr lang="en-US" sz="2800" b="1" dirty="0" smtClean="0">
                <a:solidFill>
                  <a:srgbClr val="FF0000"/>
                </a:solidFill>
              </a:rPr>
              <a:t>unique location in the coordinate plane.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373" y="1371600"/>
            <a:ext cx="8796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coordinate plane consists of an infinite number of points.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85" y="2260393"/>
            <a:ext cx="3276815" cy="32721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91200" y="266700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10400" y="3230881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91400" y="251460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58000" y="4092153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67600" y="4373881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81600" y="4318824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53000" y="375051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85645" y="518160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95776" y="3727650"/>
            <a:ext cx="762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607" y="2653605"/>
            <a:ext cx="4218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 point represents a unique location in the coordinate plane.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71373" y="4150600"/>
            <a:ext cx="42242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location of each point is given by an </a:t>
            </a:r>
            <a:r>
              <a:rPr lang="en-US" sz="2800" b="1" dirty="0">
                <a:solidFill>
                  <a:srgbClr val="FF0000"/>
                </a:solidFill>
              </a:rPr>
              <a:t>ordered pair.</a:t>
            </a:r>
          </a:p>
        </p:txBody>
      </p:sp>
    </p:spTree>
    <p:extLst>
      <p:ext uri="{BB962C8B-B14F-4D97-AF65-F5344CB8AC3E}">
        <p14:creationId xmlns:p14="http://schemas.microsoft.com/office/powerpoint/2010/main" val="4539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2209800"/>
                <a:ext cx="219758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</a:rPr>
                        <m:t>(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6000" b="0" i="1" smtClean="0">
                          <a:latin typeface="Cambria Math"/>
                        </a:rPr>
                        <m:t>,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6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209800"/>
                <a:ext cx="2197589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1373" y="1295400"/>
            <a:ext cx="8720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ordered pair consists of two values written in parentheses, separated by a comma.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872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second value is called the </a:t>
            </a:r>
            <a:r>
              <a:rPr lang="en-US" sz="2800" b="1" dirty="0" smtClean="0">
                <a:solidFill>
                  <a:srgbClr val="FF0000"/>
                </a:solidFill>
              </a:rPr>
              <a:t>y – coordinate</a:t>
            </a:r>
            <a:r>
              <a:rPr lang="en-US" sz="2800" dirty="0" smtClean="0"/>
              <a:t> and is also referred to as the </a:t>
            </a:r>
            <a:r>
              <a:rPr lang="en-US" sz="2800" b="1" dirty="0" smtClean="0">
                <a:solidFill>
                  <a:srgbClr val="FF0000"/>
                </a:solidFill>
              </a:rPr>
              <a:t>range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output value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78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2209800"/>
                <a:ext cx="219758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</a:rPr>
                        <m:t>(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6000" b="0" i="1" smtClean="0">
                          <a:latin typeface="Cambria Math"/>
                        </a:rPr>
                        <m:t>,</m:t>
                      </m:r>
                      <m:r>
                        <a:rPr lang="en-US" sz="6000" b="0" i="1" smtClean="0">
                          <a:latin typeface="Cambria Math"/>
                        </a:rPr>
                        <m:t>𝑦</m:t>
                      </m:r>
                      <m:r>
                        <a:rPr lang="en-US" sz="6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209800"/>
                <a:ext cx="2197589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1373" y="1295400"/>
            <a:ext cx="8720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ordered pair consists of two values written in parentheses, separated by a comma.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2787" y="3766604"/>
            <a:ext cx="87288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first value is called the </a:t>
            </a:r>
            <a:r>
              <a:rPr lang="en-US" sz="2800" b="1" dirty="0" smtClean="0">
                <a:solidFill>
                  <a:srgbClr val="FF0000"/>
                </a:solidFill>
              </a:rPr>
              <a:t>x – coordinate </a:t>
            </a:r>
            <a:r>
              <a:rPr lang="en-US" sz="2800" dirty="0" smtClean="0"/>
              <a:t>and gives the </a:t>
            </a:r>
            <a:r>
              <a:rPr lang="en-US" sz="2800" b="1" dirty="0" smtClean="0">
                <a:solidFill>
                  <a:srgbClr val="FF0000"/>
                </a:solidFill>
              </a:rPr>
              <a:t>horizontal movement </a:t>
            </a:r>
            <a:r>
              <a:rPr lang="en-US" sz="2800" dirty="0" smtClean="0"/>
              <a:t>in relation to the origin.  The </a:t>
            </a:r>
            <a:r>
              <a:rPr lang="en-US" sz="2800" b="1" dirty="0" smtClean="0">
                <a:solidFill>
                  <a:srgbClr val="FF0000"/>
                </a:solidFill>
              </a:rPr>
              <a:t>x – coordinate </a:t>
            </a:r>
            <a:r>
              <a:rPr lang="en-US" sz="2800" dirty="0" smtClean="0"/>
              <a:t>is referred to as the </a:t>
            </a:r>
            <a:r>
              <a:rPr lang="en-US" sz="2800" b="1" dirty="0" smtClean="0">
                <a:solidFill>
                  <a:srgbClr val="FF0000"/>
                </a:solidFill>
              </a:rPr>
              <a:t>domain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input value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49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2209800"/>
                <a:ext cx="219758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</a:rPr>
                        <m:t>(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6000" b="0" i="1" smtClean="0">
                          <a:latin typeface="Cambria Math"/>
                        </a:rPr>
                        <m:t>,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6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209800"/>
                <a:ext cx="2197589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1373" y="1295400"/>
            <a:ext cx="8720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ordered pair consists of two values written in parentheses, separated by a comma.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87288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second value is called the </a:t>
            </a:r>
            <a:r>
              <a:rPr lang="en-US" sz="2800" b="1" dirty="0" smtClean="0">
                <a:solidFill>
                  <a:srgbClr val="FF0000"/>
                </a:solidFill>
              </a:rPr>
              <a:t>y – coordinate </a:t>
            </a:r>
            <a:r>
              <a:rPr lang="en-US" sz="2800" dirty="0" smtClean="0"/>
              <a:t>and gives the </a:t>
            </a:r>
            <a:r>
              <a:rPr lang="en-US" sz="2800" b="1" dirty="0" smtClean="0">
                <a:solidFill>
                  <a:srgbClr val="FF0000"/>
                </a:solidFill>
              </a:rPr>
              <a:t>vertical movement </a:t>
            </a:r>
            <a:r>
              <a:rPr lang="en-US" sz="2800" dirty="0" smtClean="0"/>
              <a:t>in relation to the origin.  The </a:t>
            </a:r>
            <a:r>
              <a:rPr lang="en-US" sz="2800" b="1" dirty="0" smtClean="0">
                <a:solidFill>
                  <a:srgbClr val="FF0000"/>
                </a:solidFill>
              </a:rPr>
              <a:t>y –coordinate </a:t>
            </a:r>
            <a:r>
              <a:rPr lang="en-US" sz="2800" dirty="0" smtClean="0"/>
              <a:t>is referred to as the </a:t>
            </a:r>
            <a:r>
              <a:rPr lang="en-US" sz="2800" b="1" dirty="0" smtClean="0">
                <a:solidFill>
                  <a:srgbClr val="FF0000"/>
                </a:solidFill>
              </a:rPr>
              <a:t>range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output value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80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47800"/>
            <a:ext cx="5519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 graph an ordered pair in the</a:t>
            </a:r>
          </a:p>
          <a:p>
            <a:r>
              <a:rPr lang="en-US" sz="2800" dirty="0" smtClean="0"/>
              <a:t>Cartesian plane, do the following</a:t>
            </a:r>
            <a:r>
              <a:rPr lang="en-US" sz="3200" dirty="0" smtClean="0"/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463464"/>
            <a:ext cx="2743200" cy="27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47800"/>
            <a:ext cx="5519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 graph an ordered pair in the</a:t>
            </a:r>
          </a:p>
          <a:p>
            <a:r>
              <a:rPr lang="en-US" sz="2800" dirty="0" smtClean="0"/>
              <a:t>Cartesian plane, do the following</a:t>
            </a:r>
            <a:r>
              <a:rPr lang="en-US" sz="3200" dirty="0" smtClean="0"/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463464"/>
            <a:ext cx="2743200" cy="2739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729805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Move left or right along the x – axis to the position listed as the x coordinate.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2600" y="3818820"/>
            <a:ext cx="2590800" cy="0"/>
          </a:xfrm>
          <a:prstGeom prst="straightConnector1">
            <a:avLst/>
          </a:prstGeom>
          <a:ln w="1016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01200" y="3124200"/>
                <a:ext cx="169931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        +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200" y="3124200"/>
                <a:ext cx="1699311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47800"/>
            <a:ext cx="5519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 graph an ordered pair in the</a:t>
            </a:r>
          </a:p>
          <a:p>
            <a:r>
              <a:rPr lang="en-US" sz="2800" dirty="0" smtClean="0"/>
              <a:t>Cartesian plane, do the following</a:t>
            </a:r>
            <a:r>
              <a:rPr lang="en-US" sz="3200" dirty="0" smtClean="0"/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463464"/>
            <a:ext cx="2743200" cy="2739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729805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Move left or right along the x – axis to the position listed as the x coordinate.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1" y="2330044"/>
            <a:ext cx="0" cy="3235677"/>
          </a:xfrm>
          <a:prstGeom prst="straightConnector1">
            <a:avLst/>
          </a:prstGeom>
          <a:ln w="1016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0400" y="3276600"/>
                <a:ext cx="685800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−  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76600"/>
                <a:ext cx="685800" cy="10772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00" y="4114800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Move up or down from the position on the x – axis  according to the position listed as the y coordinate.</a:t>
            </a:r>
          </a:p>
        </p:txBody>
      </p:sp>
    </p:spTree>
    <p:extLst>
      <p:ext uri="{BB962C8B-B14F-4D97-AF65-F5344CB8AC3E}">
        <p14:creationId xmlns:p14="http://schemas.microsoft.com/office/powerpoint/2010/main" val="3431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8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3382" y="3729335"/>
            <a:ext cx="137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(4, 3)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3382" y="3729335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/>
              <a:t>, 3)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0" y="3505200"/>
            <a:ext cx="1676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0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0" y="3505200"/>
            <a:ext cx="1676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382" y="3729335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7201694" y="2933700"/>
            <a:ext cx="1142206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1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0" y="3505200"/>
            <a:ext cx="1676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7201694" y="2933700"/>
            <a:ext cx="1142206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382" y="3729335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Ordered pairs,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are solutions to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equations that contain two varia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bles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87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1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3382" y="3729335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90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215825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Quadrant 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0280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3382" y="3729335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90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215825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</a:t>
            </a:r>
            <a:r>
              <a:rPr lang="en-US" sz="2800" dirty="0"/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382" y="4723064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 (-3, 5)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3382" y="3729335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90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215825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</a:t>
            </a:r>
            <a:r>
              <a:rPr lang="en-US" sz="2800" dirty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382" y="4723064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</a:t>
            </a:r>
            <a:r>
              <a:rPr lang="en-US" sz="2800" b="1" dirty="0" smtClean="0">
                <a:solidFill>
                  <a:srgbClr val="FF0000"/>
                </a:solidFill>
              </a:rPr>
              <a:t>-3</a:t>
            </a:r>
            <a:r>
              <a:rPr lang="en-US" sz="2800" dirty="0" smtClean="0"/>
              <a:t>, 5)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800600" y="3505200"/>
            <a:ext cx="1295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3382" y="3729335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90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215825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</a:t>
            </a:r>
            <a:r>
              <a:rPr lang="en-US" sz="2800" dirty="0"/>
              <a:t>I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800600" y="3505200"/>
            <a:ext cx="1295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382" y="4723064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(-3, </a:t>
            </a:r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848100" y="2552700"/>
            <a:ext cx="1905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0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3382" y="3729335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90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215825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</a:t>
            </a:r>
            <a:r>
              <a:rPr lang="en-US" sz="2800" dirty="0"/>
              <a:t>I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800600" y="3505200"/>
            <a:ext cx="1295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382" y="4723064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(-3, 5)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848100" y="2552700"/>
            <a:ext cx="1905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244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3382" y="3729335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90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215825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</a:t>
            </a:r>
            <a:r>
              <a:rPr lang="en-US" sz="2800" dirty="0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382" y="4723064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(-3, 5)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47244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6800" y="14478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5130225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Quadrant II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9947" y="3429000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90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565" y="3915490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</a:t>
            </a:r>
            <a:r>
              <a:rPr lang="en-US" sz="2800" dirty="0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947" y="4422729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(-3, 5)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47244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6800" y="14478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565" y="482989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II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19947" y="53340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 (-1, -4)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9947" y="3429000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90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565" y="3915490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</a:t>
            </a:r>
            <a:r>
              <a:rPr lang="en-US" sz="2800" dirty="0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947" y="4422729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(-3, 5)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47244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6800" y="14478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565" y="482989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II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7" y="53340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 (</a:t>
            </a:r>
            <a:r>
              <a:rPr lang="en-US" sz="2800" b="1" dirty="0" smtClean="0">
                <a:solidFill>
                  <a:srgbClr val="FF0000"/>
                </a:solidFill>
              </a:rPr>
              <a:t>-1</a:t>
            </a:r>
            <a:r>
              <a:rPr lang="en-US" sz="2800" dirty="0" smtClean="0"/>
              <a:t>, -4)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638800" y="3505200"/>
            <a:ext cx="457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3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9947" y="3429000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90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565" y="3915490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</a:t>
            </a:r>
            <a:r>
              <a:rPr lang="en-US" sz="2800" dirty="0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947" y="4422729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(-3, 5)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47244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6800" y="14478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565" y="482989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II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638800" y="3505200"/>
            <a:ext cx="457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53340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 (-1, </a:t>
            </a:r>
            <a:r>
              <a:rPr lang="en-US" sz="2800" b="1" dirty="0" smtClean="0">
                <a:solidFill>
                  <a:srgbClr val="FF0000"/>
                </a:solidFill>
              </a:rPr>
              <a:t>-4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838700" y="4305300"/>
            <a:ext cx="1600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8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9947" y="3429000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90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565" y="3915490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</a:t>
            </a:r>
            <a:r>
              <a:rPr lang="en-US" sz="2800" dirty="0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947" y="4422729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(-3, 5)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47244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6800" y="14478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565" y="482989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II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638800" y="3505200"/>
            <a:ext cx="457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838700" y="4305300"/>
            <a:ext cx="1600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562600" y="50375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8037" y="53340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 (-1, -4)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48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Ordered pairs,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are solutions to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equations that contain two varia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bles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87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  Is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4, 5</m:t>
                        </m:r>
                      </m:e>
                    </m:d>
                  </m:oMath>
                </a14:m>
                <a:r>
                  <a:rPr lang="en-US" sz="2800" dirty="0" smtClean="0"/>
                  <a:t> a solution 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4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9947" y="3429000"/>
            <a:ext cx="1343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(4, 3)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19050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565" y="3915490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</a:t>
            </a:r>
            <a:r>
              <a:rPr lang="en-US" sz="2800" dirty="0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947" y="4422729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 (-3, 5)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47244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6800" y="14478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565" y="482989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II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5562600" y="50375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8037" y="52578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 (-1, -4)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509075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2795" y="5638800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Quadrant III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7942" y="360269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 (5, -3)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76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7942" y="360269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(</a:t>
            </a:r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lang="en-US" sz="2800" dirty="0" smtClean="0"/>
              <a:t>, -3)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0" y="3505200"/>
            <a:ext cx="2057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0" y="3505200"/>
            <a:ext cx="2057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7942" y="360269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(5, </a:t>
            </a:r>
            <a:r>
              <a:rPr lang="en-US" sz="2800" b="1" dirty="0" smtClean="0">
                <a:solidFill>
                  <a:srgbClr val="FF0000"/>
                </a:solidFill>
              </a:rPr>
              <a:t>-3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7544594" y="4114800"/>
            <a:ext cx="1219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5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0" y="3505200"/>
            <a:ext cx="2057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544594" y="4114800"/>
            <a:ext cx="1219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077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7942" y="360269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(5, -3)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1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8077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7942" y="360269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(5, -3)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7244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114800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Quadrant IV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8077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7942" y="360269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(5, -3)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7244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114800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IV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47942" y="4696947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 (0, 4)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8077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7942" y="360269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(5, -3)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7244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114800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IV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6019800" y="3429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942" y="4696947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 (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/>
              <a:t>, 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1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8077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7942" y="360269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(5, -3)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7244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114800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IV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6019800" y="3429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19800" y="3429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942" y="4696947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 (0, 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0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213E-6 L 3.33333E-6 -0.22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s4.mm.bing.net/images/thumbnail.aspx?q=419837316623&amp;id=d8ab917a33c469c9116c6df2bb13d169&amp;index=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4724400" cy="46375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" y="1410831"/>
            <a:ext cx="3634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 Plot each </a:t>
            </a:r>
          </a:p>
          <a:p>
            <a:r>
              <a:rPr lang="en-US" sz="2800" dirty="0" smtClean="0"/>
              <a:t>ordered pair.  State in which quadrant or on which axis each point lies.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8077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7942" y="360269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 (5, -3)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7244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114800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Quadrant IV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248" y="5165347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 - axis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942" y="4696947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 (0, 4)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684452" y="16002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79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Ordered pairs,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are solutions to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equations that contain two varia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bles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87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  Is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4, 5</m:t>
                        </m:r>
                      </m:e>
                    </m:d>
                  </m:oMath>
                </a14:m>
                <a:r>
                  <a:rPr lang="en-US" sz="2800" dirty="0" smtClean="0"/>
                  <a:t> a solution 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2520" y="3810000"/>
                <a:ext cx="22445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520" y="3810000"/>
                <a:ext cx="224452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3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716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linear equation is an equation in which the ordered pairs which are solutions to the equation form a line when plotted in the rectangular coordinate plane.</a:t>
            </a:r>
          </a:p>
          <a:p>
            <a:endParaRPr lang="en-US" sz="3200" dirty="0"/>
          </a:p>
          <a:p>
            <a:r>
              <a:rPr lang="en-US" sz="3200" dirty="0" smtClean="0"/>
              <a:t>To </a:t>
            </a:r>
            <a:r>
              <a:rPr lang="en-US" sz="3200" b="1" dirty="0" smtClean="0">
                <a:solidFill>
                  <a:srgbClr val="FF0000"/>
                </a:solidFill>
              </a:rPr>
              <a:t>graph</a:t>
            </a:r>
            <a:r>
              <a:rPr lang="en-US" sz="3200" dirty="0" smtClean="0"/>
              <a:t> a linear equation you need to: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a) plot two solutions to the equation on the coordinate plane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b) connect the points with a 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76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51585" y="2617559"/>
            <a:ext cx="38100" cy="304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3227159"/>
            <a:ext cx="17696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2514600"/>
            <a:ext cx="1324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</a:t>
            </a:r>
            <a:r>
              <a:rPr lang="en-US" sz="4400" dirty="0" smtClean="0"/>
              <a:t>     y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799" y="2131871"/>
            <a:ext cx="47474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use a t – table to graph a linear equation: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1) Choose 3 real numbers for x and place them in the table (These can be </a:t>
            </a:r>
            <a:r>
              <a:rPr lang="en-US" sz="3200" b="1" u="sng" dirty="0" smtClean="0">
                <a:solidFill>
                  <a:srgbClr val="FF0000"/>
                </a:solidFill>
              </a:rPr>
              <a:t>any </a:t>
            </a:r>
            <a:r>
              <a:rPr lang="en-US" sz="3200" b="1" dirty="0" smtClean="0">
                <a:solidFill>
                  <a:srgbClr val="FF0000"/>
                </a:solidFill>
              </a:rPr>
              <a:t>numbers!)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800" y="3292699"/>
                <a:ext cx="71846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0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0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92699"/>
                <a:ext cx="718466" cy="19389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982926"/>
                <a:ext cx="35464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𝐺𝑟𝑎𝑝h</m:t>
                      </m:r>
                      <m:r>
                        <a:rPr lang="en-US" sz="3200" b="0" i="1" smtClean="0">
                          <a:latin typeface="Cambria Math"/>
                        </a:rPr>
                        <m:t>: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=4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82926"/>
                <a:ext cx="354642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60154" y="1027030"/>
            <a:ext cx="6793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Graphing a Line Using a Table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2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27785" y="2693759"/>
            <a:ext cx="38100" cy="304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3303359"/>
            <a:ext cx="17696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2590800"/>
            <a:ext cx="1324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</a:t>
            </a:r>
            <a:r>
              <a:rPr lang="en-US" sz="4400" dirty="0" smtClean="0"/>
              <a:t>     y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7302" y="2133600"/>
            <a:ext cx="47474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2) Substitute each value into the given equation for x and then solve for the value of y that completes the ordered pair.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0" y="3368899"/>
                <a:ext cx="71846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4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68899"/>
                <a:ext cx="718466" cy="19389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1982926"/>
                <a:ext cx="35464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𝐺𝑟𝑎𝑝h</m:t>
                      </m:r>
                      <m:r>
                        <a:rPr lang="en-US" sz="3200" b="0" i="1" smtClean="0">
                          <a:latin typeface="Cambria Math"/>
                        </a:rPr>
                        <m:t>: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=4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82926"/>
                <a:ext cx="354642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26960" y="3453825"/>
                <a:ext cx="829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60" y="3453825"/>
                <a:ext cx="82907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160154" y="1027030"/>
            <a:ext cx="6793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Graphing a Line Using a Table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51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133600"/>
            <a:ext cx="3065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This is a t – table.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65985" y="3048000"/>
            <a:ext cx="38100" cy="304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3657600"/>
            <a:ext cx="17696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2945041"/>
            <a:ext cx="1324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</a:t>
            </a:r>
            <a:r>
              <a:rPr lang="en-US" sz="4400" dirty="0" smtClean="0"/>
              <a:t>     y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86896" y="2626304"/>
            <a:ext cx="47474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  3) Plot the points for the ordered pairs on the coordinate plane and connect the points with a line.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0200" y="3723140"/>
                <a:ext cx="71846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0 </m:t>
                      </m:r>
                    </m:oMath>
                  </m:oMathPara>
                </a14:m>
                <a:endParaRPr lang="en-US" sz="4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4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723140"/>
                <a:ext cx="718466" cy="19389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26058" y="3735915"/>
                <a:ext cx="1079142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−2 </m:t>
                    </m:r>
                  </m:oMath>
                </a14:m>
                <a:r>
                  <a:rPr lang="en-US" sz="4000" b="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   2</m:t>
                    </m:r>
                  </m:oMath>
                </a14:m>
                <a:r>
                  <a:rPr lang="en-US" sz="40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   6</m:t>
                    </m:r>
                  </m:oMath>
                </a14:m>
                <a:r>
                  <a:rPr lang="en-US" sz="4000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58" y="3735915"/>
                <a:ext cx="1079142" cy="22159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160154" y="1027030"/>
            <a:ext cx="6793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Graphing a Line Using a Table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Ordered pairs, such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are solutions to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equations that contain two varia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bles</a:t>
                </a:r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3" y="1524000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487" t="-5988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   Is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5</m:t>
                        </m:r>
                      </m:e>
                    </m:d>
                  </m:oMath>
                </a14:m>
                <a:r>
                  <a:rPr lang="en-US" sz="2800" dirty="0" smtClean="0"/>
                  <a:t> a solution 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7717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2520" y="3810000"/>
                <a:ext cx="24943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520" y="3810000"/>
                <a:ext cx="249433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0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61BEC86-DEB6-45BD-AF6E-8AE6F718A47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2867</TotalTime>
  <Words>3200</Words>
  <Application>Microsoft Office PowerPoint</Application>
  <PresentationFormat>On-screen Show (4:3)</PresentationFormat>
  <Paragraphs>456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391</cp:revision>
  <cp:lastPrinted>2009-03-09T19:30:18Z</cp:lastPrinted>
  <dcterms:created xsi:type="dcterms:W3CDTF">2009-04-30T13:56:20Z</dcterms:created>
  <dcterms:modified xsi:type="dcterms:W3CDTF">2013-12-05T15:04:18Z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-1634411707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